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7561263" cy="10693400"/>
  <p:notesSz cx="6858000" cy="994568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97845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95690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493535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991380" algn="ctr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489225" algn="l" defTabSz="995690" rtl="0" eaLnBrk="1" latinLnBrk="0" hangingPunct="1">
      <a:defRPr sz="26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987070" algn="l" defTabSz="995690" rtl="0" eaLnBrk="1" latinLnBrk="0" hangingPunct="1">
      <a:defRPr sz="26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484916" algn="l" defTabSz="995690" rtl="0" eaLnBrk="1" latinLnBrk="0" hangingPunct="1">
      <a:defRPr sz="26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982761" algn="l" defTabSz="995690" rtl="0" eaLnBrk="1" latinLnBrk="0" hangingPunct="1">
      <a:defRPr sz="26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050"/>
    <a:srgbClr val="DB0BA5"/>
    <a:srgbClr val="26299A"/>
    <a:srgbClr val="175DA9"/>
    <a:srgbClr val="088ADA"/>
    <a:srgbClr val="03ABDF"/>
    <a:srgbClr val="22248A"/>
    <a:srgbClr val="969696"/>
    <a:srgbClr val="F662C0"/>
    <a:srgbClr val="F58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9640" autoAdjust="0"/>
  </p:normalViewPr>
  <p:slideViewPr>
    <p:cSldViewPr>
      <p:cViewPr>
        <p:scale>
          <a:sx n="100" d="100"/>
          <a:sy n="100" d="100"/>
        </p:scale>
        <p:origin x="-618" y="-72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57" d="100"/>
          <a:sy n="57" d="100"/>
        </p:scale>
        <p:origin x="-1818" y="-84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72" cy="482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089150" y="725488"/>
            <a:ext cx="2679700" cy="379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268" y="4756858"/>
            <a:ext cx="5049469" cy="443542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19529" y="0"/>
            <a:ext cx="2938471" cy="482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5478"/>
            <a:ext cx="2938472" cy="482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9529" y="9435478"/>
            <a:ext cx="2938471" cy="482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E3061C3B-04E9-4609-B4BE-E318D3E516A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6548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9784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95690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49353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991380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48922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1F9ED8-02BD-4584-96D4-B14F313659C1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89150" y="725488"/>
            <a:ext cx="2679700" cy="379095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9"/>
            <a:ext cx="6427074" cy="22921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/>
            </a:lvl1pPr>
            <a:lvl2pPr marL="497845" indent="0" algn="ctr">
              <a:buNone/>
              <a:defRPr/>
            </a:lvl2pPr>
            <a:lvl3pPr marL="995690" indent="0" algn="ctr">
              <a:buNone/>
              <a:defRPr/>
            </a:lvl3pPr>
            <a:lvl4pPr marL="1493535" indent="0" algn="ctr">
              <a:buNone/>
              <a:defRPr/>
            </a:lvl4pPr>
            <a:lvl5pPr marL="1991380" indent="0" algn="ctr">
              <a:buNone/>
              <a:defRPr/>
            </a:lvl5pPr>
            <a:lvl6pPr marL="2489225" indent="0" algn="ctr">
              <a:buNone/>
              <a:defRPr/>
            </a:lvl6pPr>
            <a:lvl7pPr marL="2987070" indent="0" algn="ctr">
              <a:buNone/>
              <a:defRPr/>
            </a:lvl7pPr>
            <a:lvl8pPr marL="3484916" indent="0" algn="ctr">
              <a:buNone/>
              <a:defRPr/>
            </a:lvl8pPr>
            <a:lvl9pPr marL="3982761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7403" y="950524"/>
            <a:ext cx="1606768" cy="855472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7098" y="950524"/>
            <a:ext cx="4694284" cy="855472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23"/>
            <a:ext cx="6427074" cy="2339180"/>
          </a:xfrm>
        </p:spPr>
        <p:txBody>
          <a:bodyPr anchor="b"/>
          <a:lstStyle>
            <a:lvl1pPr marL="0" indent="0">
              <a:buNone/>
              <a:defRPr sz="2200"/>
            </a:lvl1pPr>
            <a:lvl2pPr marL="497845" indent="0">
              <a:buNone/>
              <a:defRPr sz="2000"/>
            </a:lvl2pPr>
            <a:lvl3pPr marL="995690" indent="0">
              <a:buNone/>
              <a:defRPr sz="1700"/>
            </a:lvl3pPr>
            <a:lvl4pPr marL="1493535" indent="0">
              <a:buNone/>
              <a:defRPr sz="1500"/>
            </a:lvl4pPr>
            <a:lvl5pPr marL="1991380" indent="0">
              <a:buNone/>
              <a:defRPr sz="1500"/>
            </a:lvl5pPr>
            <a:lvl6pPr marL="2489225" indent="0">
              <a:buNone/>
              <a:defRPr sz="1500"/>
            </a:lvl6pPr>
            <a:lvl7pPr marL="2987070" indent="0">
              <a:buNone/>
              <a:defRPr sz="1500"/>
            </a:lvl7pPr>
            <a:lvl8pPr marL="3484916" indent="0">
              <a:buNone/>
              <a:defRPr sz="1500"/>
            </a:lvl8pPr>
            <a:lvl9pPr marL="3982761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7095" y="3089204"/>
            <a:ext cx="3150526" cy="641604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3089204"/>
            <a:ext cx="3150526" cy="641604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6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6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20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20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6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6" y="425760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6" y="2237696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4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567095" y="950524"/>
            <a:ext cx="6427074" cy="1782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60" tIns="50131" rIns="100260" bIns="501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7095" y="3089204"/>
            <a:ext cx="6427074" cy="641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60" tIns="50131" rIns="100260" bIns="50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rebuchet MS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rebuchet MS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rebuchet MS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rebuchet MS" pitchFamily="34" charset="0"/>
          <a:ea typeface="ＭＳ Ｐゴシック" charset="-128"/>
        </a:defRPr>
      </a:lvl5pPr>
      <a:lvl6pPr marL="497845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rebuchet MS" pitchFamily="34" charset="0"/>
          <a:ea typeface="ＭＳ Ｐゴシック" charset="-128"/>
        </a:defRPr>
      </a:lvl6pPr>
      <a:lvl7pPr marL="99569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rebuchet MS" pitchFamily="34" charset="0"/>
          <a:ea typeface="ＭＳ Ｐゴシック" charset="-128"/>
        </a:defRPr>
      </a:lvl7pPr>
      <a:lvl8pPr marL="1493535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rebuchet MS" pitchFamily="34" charset="0"/>
          <a:ea typeface="ＭＳ Ｐゴシック" charset="-128"/>
        </a:defRPr>
      </a:lvl8pPr>
      <a:lvl9pPr marL="199138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rebuchet MS" pitchFamily="34" charset="0"/>
          <a:ea typeface="ＭＳ Ｐゴシック" charset="-128"/>
        </a:defRPr>
      </a:lvl9pPr>
    </p:titleStyle>
    <p:bodyStyle>
      <a:lvl1pPr marL="373384" indent="-373384" algn="ctr" rtl="0" eaLnBrk="1" fontAlgn="base" hangingPunct="1">
        <a:spcBef>
          <a:spcPct val="20000"/>
        </a:spcBef>
        <a:spcAft>
          <a:spcPct val="0"/>
        </a:spcAft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rtl="0" eaLnBrk="1" fontAlgn="base" hangingPunct="1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4613" indent="-248923" algn="l" rtl="0" eaLnBrk="1" fontAlgn="base" hangingPunct="1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742458" indent="-248923" algn="l" rtl="0" eaLnBrk="1" fontAlgn="base" hangingPunct="1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240303" indent="-248923" algn="l" rtl="0" eaLnBrk="1" fontAlgn="base" hangingPunct="1">
        <a:spcBef>
          <a:spcPct val="20000"/>
        </a:spcBef>
        <a:spcAft>
          <a:spcPct val="0"/>
        </a:spcAft>
        <a:buChar char="•"/>
        <a:defRPr kumimoji="1" sz="1700">
          <a:solidFill>
            <a:schemeClr val="tx1"/>
          </a:solidFill>
          <a:latin typeface="+mn-lt"/>
          <a:ea typeface="+mn-ea"/>
        </a:defRPr>
      </a:lvl5pPr>
      <a:lvl6pPr marL="2738148" indent="-248923" algn="l" rtl="0" eaLnBrk="1" fontAlgn="base" hangingPunct="1">
        <a:spcBef>
          <a:spcPct val="20000"/>
        </a:spcBef>
        <a:spcAft>
          <a:spcPct val="0"/>
        </a:spcAft>
        <a:buChar char="•"/>
        <a:defRPr kumimoji="1" sz="1700">
          <a:solidFill>
            <a:schemeClr val="tx1"/>
          </a:solidFill>
          <a:latin typeface="+mn-lt"/>
          <a:ea typeface="+mn-ea"/>
        </a:defRPr>
      </a:lvl6pPr>
      <a:lvl7pPr marL="3235993" indent="-248923" algn="l" rtl="0" eaLnBrk="1" fontAlgn="base" hangingPunct="1">
        <a:spcBef>
          <a:spcPct val="20000"/>
        </a:spcBef>
        <a:spcAft>
          <a:spcPct val="0"/>
        </a:spcAft>
        <a:buChar char="•"/>
        <a:defRPr kumimoji="1" sz="1700">
          <a:solidFill>
            <a:schemeClr val="tx1"/>
          </a:solidFill>
          <a:latin typeface="+mn-lt"/>
          <a:ea typeface="+mn-ea"/>
        </a:defRPr>
      </a:lvl7pPr>
      <a:lvl8pPr marL="3733838" indent="-248923" algn="l" rtl="0" eaLnBrk="1" fontAlgn="base" hangingPunct="1">
        <a:spcBef>
          <a:spcPct val="20000"/>
        </a:spcBef>
        <a:spcAft>
          <a:spcPct val="0"/>
        </a:spcAft>
        <a:buChar char="•"/>
        <a:defRPr kumimoji="1" sz="1700">
          <a:solidFill>
            <a:schemeClr val="tx1"/>
          </a:solidFill>
          <a:latin typeface="+mn-lt"/>
          <a:ea typeface="+mn-ea"/>
        </a:defRPr>
      </a:lvl8pPr>
      <a:lvl9pPr marL="4231683" indent="-248923" algn="l" rtl="0" eaLnBrk="1" fontAlgn="base" hangingPunct="1">
        <a:spcBef>
          <a:spcPct val="20000"/>
        </a:spcBef>
        <a:spcAft>
          <a:spcPct val="0"/>
        </a:spcAft>
        <a:buChar char="•"/>
        <a:defRPr kumimoji="1"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476375" y="9750236"/>
            <a:ext cx="4264080" cy="532010"/>
            <a:chOff x="1812479" y="9595172"/>
            <a:chExt cx="4056384" cy="532010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1820386" y="9595172"/>
              <a:ext cx="736109" cy="315986"/>
            </a:xfrm>
            <a:prstGeom prst="rect">
              <a:avLst/>
            </a:prstGeom>
            <a:noFill/>
          </p:spPr>
          <p:txBody>
            <a:bodyPr wrap="square" lIns="99569" tIns="49785" rIns="99569" bIns="49785" rtlCol="0">
              <a:spAutoFit/>
            </a:bodyPr>
            <a:lstStyle/>
            <a:p>
              <a:pPr algn="l"/>
              <a:r>
                <a:rPr kumimoji="1" lang="ja-JP" altLang="en-US" sz="1400" b="1" dirty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主催</a:t>
              </a:r>
              <a:r>
                <a:rPr kumimoji="1" lang="ja-JP" altLang="en-US" sz="1400" b="1" dirty="0" smtClean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：</a:t>
              </a:r>
              <a:endParaRPr kumimoji="1" lang="en-US" altLang="ja-JP" sz="1400" b="1" dirty="0" smtClean="0">
                <a:solidFill>
                  <a:srgbClr val="FFFFFF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812479" y="9811196"/>
              <a:ext cx="744016" cy="315986"/>
            </a:xfrm>
            <a:prstGeom prst="rect">
              <a:avLst/>
            </a:prstGeom>
            <a:noFill/>
          </p:spPr>
          <p:txBody>
            <a:bodyPr wrap="square" lIns="99569" tIns="49785" rIns="99569" bIns="49785" rtlCol="0">
              <a:spAutoFit/>
            </a:bodyPr>
            <a:lstStyle/>
            <a:p>
              <a:pPr algn="l"/>
              <a:r>
                <a:rPr kumimoji="1" lang="ja-JP" altLang="en-US" sz="1400" b="1" dirty="0" smtClean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協力：</a:t>
              </a:r>
              <a:endParaRPr kumimoji="1" lang="ja-JP" altLang="en-US" sz="1400" b="1" dirty="0">
                <a:solidFill>
                  <a:srgbClr val="FFFFFF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412479" y="9595172"/>
              <a:ext cx="3456384" cy="315986"/>
            </a:xfrm>
            <a:prstGeom prst="rect">
              <a:avLst/>
            </a:prstGeom>
            <a:noFill/>
          </p:spPr>
          <p:txBody>
            <a:bodyPr wrap="square" lIns="99569" tIns="49785" rIns="99569" bIns="49785" rtlCol="0">
              <a:spAutoFit/>
            </a:bodyPr>
            <a:lstStyle/>
            <a:p>
              <a:pPr algn="dist"/>
              <a:r>
                <a:rPr kumimoji="1" lang="ja-JP" altLang="en-US" sz="1400" b="1" dirty="0" smtClean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千葉県</a:t>
              </a:r>
              <a:r>
                <a:rPr kumimoji="1" lang="ja-JP" altLang="en-US" sz="1400" b="1" dirty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地域統括相談支援</a:t>
              </a:r>
              <a:r>
                <a:rPr kumimoji="1" lang="ja-JP" altLang="en-US" sz="1400" b="1" dirty="0" smtClean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センター</a:t>
              </a:r>
              <a:endParaRPr kumimoji="1" lang="en-US" altLang="ja-JP" sz="1400" b="1" dirty="0" smtClean="0">
                <a:solidFill>
                  <a:srgbClr val="FFFFFF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412479" y="9811196"/>
              <a:ext cx="3456384" cy="315986"/>
            </a:xfrm>
            <a:prstGeom prst="rect">
              <a:avLst/>
            </a:prstGeom>
            <a:noFill/>
          </p:spPr>
          <p:txBody>
            <a:bodyPr wrap="square" lIns="99569" tIns="49785" rIns="99569" bIns="49785" rtlCol="0">
              <a:spAutoFit/>
            </a:bodyPr>
            <a:lstStyle/>
            <a:p>
              <a:pPr algn="dist"/>
              <a:r>
                <a:rPr kumimoji="1" lang="ja-JP" altLang="en-US" sz="1400" b="1" dirty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千葉県がんセンター</a:t>
              </a: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4909912" y="4123678"/>
            <a:ext cx="2110260" cy="1313569"/>
            <a:chOff x="4356694" y="5332171"/>
            <a:chExt cx="1751937" cy="864096"/>
          </a:xfrm>
        </p:grpSpPr>
        <p:sp>
          <p:nvSpPr>
            <p:cNvPr id="11" name="円/楕円 10"/>
            <p:cNvSpPr/>
            <p:nvPr/>
          </p:nvSpPr>
          <p:spPr bwMode="auto">
            <a:xfrm>
              <a:off x="4356694" y="5332171"/>
              <a:ext cx="1751937" cy="864096"/>
            </a:xfrm>
            <a:prstGeom prst="ellipse">
              <a:avLst/>
            </a:prstGeom>
            <a:solidFill>
              <a:srgbClr val="F58BC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ＰＯＰ５H" panose="020B0609010101010101" pitchFamily="49" charset="-128"/>
                <a:ea typeface="ARＰＯＰ５H" panose="020B0609010101010101" pitchFamily="49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650103" y="5379540"/>
              <a:ext cx="1315397" cy="769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l" defTabSz="995690"/>
              <a:r>
                <a:rPr lang="ja-JP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申込み不要</a:t>
              </a:r>
              <a:r>
                <a:rPr lang="ja-JP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。</a:t>
              </a:r>
              <a:endPara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 algn="l" defTabSz="995690"/>
              <a:r>
                <a:rPr lang="ja-JP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開催</a:t>
              </a:r>
              <a:r>
                <a:rPr lang="ja-JP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時間内</a:t>
              </a:r>
              <a:r>
                <a:rPr lang="ja-JP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</a:t>
              </a:r>
              <a:endPara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 algn="l" defTabSz="995690"/>
              <a:r>
                <a:rPr lang="ja-JP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ご都合の</a:t>
              </a:r>
              <a:endPara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 algn="l" defTabSz="995690"/>
              <a:r>
                <a:rPr lang="ja-JP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よい時間に</a:t>
              </a:r>
              <a:endPara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 algn="l" defTabSz="995690"/>
              <a:r>
                <a:rPr lang="ja-JP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お越し</a:t>
              </a:r>
              <a:r>
                <a:rPr lang="ja-JP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ください。</a:t>
              </a: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62918" y="601981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2800" b="1" dirty="0" smtClean="0">
                <a:ln>
                  <a:solidFill>
                    <a:schemeClr val="accent1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　　　　</a:t>
            </a:r>
            <a:endParaRPr kumimoji="1" lang="ja-JP" altLang="en-US" dirty="0"/>
          </a:p>
        </p:txBody>
      </p:sp>
      <p:pic>
        <p:nvPicPr>
          <p:cNvPr id="25" name="Picture 1070" descr="flowers"/>
          <p:cNvPicPr preferRelativeResize="0"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</a14:imgLayer>
                </a14:imgProps>
              </a:ext>
            </a:extLst>
          </a:blip>
          <a:srcRect b="34914"/>
          <a:stretch/>
        </p:blipFill>
        <p:spPr bwMode="auto">
          <a:xfrm>
            <a:off x="72008" y="-53900"/>
            <a:ext cx="7489256" cy="360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softEdge rad="317500"/>
          </a:effectLst>
        </p:spPr>
      </p:pic>
      <p:sp>
        <p:nvSpPr>
          <p:cNvPr id="4" name="正方形/長方形 3"/>
          <p:cNvSpPr/>
          <p:nvPr/>
        </p:nvSpPr>
        <p:spPr>
          <a:xfrm>
            <a:off x="-16077" y="930514"/>
            <a:ext cx="7561262" cy="1895906"/>
          </a:xfrm>
          <a:prstGeom prst="rect">
            <a:avLst/>
          </a:prstGeom>
          <a:noFill/>
          <a:ln>
            <a:noFill/>
          </a:ln>
        </p:spPr>
        <p:txBody>
          <a:bodyPr wrap="square" lIns="99569" tIns="49785" rIns="99569" bIns="49785">
            <a:spAutoFit/>
          </a:bodyPr>
          <a:lstStyle/>
          <a:p>
            <a:pPr algn="ctr">
              <a:lnSpc>
                <a:spcPts val="7000"/>
              </a:lnSpc>
            </a:pPr>
            <a:r>
              <a:rPr kumimoji="1" lang="ja-JP" altLang="en-US" sz="7200" b="1" spc="-1000" dirty="0">
                <a:ln w="19050" cmpd="sng">
                  <a:solidFill>
                    <a:srgbClr val="175DA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ＰＯＰ５H" panose="020B0609010101010101" pitchFamily="49" charset="-128"/>
                <a:ea typeface="ARＰＯＰ５H" panose="020B0609010101010101" pitchFamily="49" charset="-128"/>
              </a:rPr>
              <a:t>ピア・</a:t>
            </a:r>
            <a:r>
              <a:rPr kumimoji="1" lang="ja-JP" altLang="en-US" sz="7200" b="1" spc="-1000" dirty="0" smtClean="0">
                <a:ln w="19050" cmpd="sng">
                  <a:solidFill>
                    <a:srgbClr val="175DA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ＰＯＰ５H" panose="020B0609010101010101" pitchFamily="49" charset="-128"/>
                <a:ea typeface="ARＰＯＰ５H" panose="020B0609010101010101" pitchFamily="49" charset="-128"/>
              </a:rPr>
              <a:t>サポーターズ</a:t>
            </a:r>
            <a:endParaRPr kumimoji="1" lang="en-US" altLang="ja-JP" sz="7200" b="1" spc="-1000" dirty="0" smtClean="0">
              <a:ln w="19050" cmpd="sng">
                <a:solidFill>
                  <a:srgbClr val="175DA9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ＰＯＰ５H" panose="020B0609010101010101" pitchFamily="49" charset="-128"/>
              <a:ea typeface="ARＰＯＰ５H" panose="020B0609010101010101" pitchFamily="49" charset="-128"/>
            </a:endParaRPr>
          </a:p>
          <a:p>
            <a:pPr algn="ctr">
              <a:lnSpc>
                <a:spcPts val="7000"/>
              </a:lnSpc>
            </a:pPr>
            <a:r>
              <a:rPr kumimoji="1" lang="ja-JP" altLang="en-US" sz="7200" b="1" spc="-1000" dirty="0" smtClean="0">
                <a:ln w="19050" cmpd="sng">
                  <a:solidFill>
                    <a:srgbClr val="175DA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ＰＯＰ５H" panose="020B0609010101010101" pitchFamily="49" charset="-128"/>
                <a:ea typeface="ARＰＯＰ５H" panose="020B0609010101010101" pitchFamily="49" charset="-128"/>
              </a:rPr>
              <a:t>サロンちば</a:t>
            </a:r>
            <a:endParaRPr kumimoji="1" lang="en-US" altLang="ja-JP" sz="7200" b="1" spc="-1000" dirty="0">
              <a:ln w="19050" cmpd="sng">
                <a:solidFill>
                  <a:srgbClr val="175DA9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ＰＯＰ５H" panose="020B0609010101010101" pitchFamily="49" charset="-128"/>
              <a:ea typeface="ARＰＯＰ５H" panose="020B0609010101010101" pitchFamily="49" charset="-128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909710"/>
              </p:ext>
            </p:extLst>
          </p:nvPr>
        </p:nvGraphicFramePr>
        <p:xfrm>
          <a:off x="165478" y="5921538"/>
          <a:ext cx="7384326" cy="16049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92163"/>
                <a:gridCol w="3692163"/>
              </a:tblGrid>
              <a:tr h="1604959">
                <a:tc>
                  <a:txBody>
                    <a:bodyPr/>
                    <a:lstStyle/>
                    <a:p>
                      <a:pPr marL="0" marR="0" indent="0" algn="l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9569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9569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spc="-300" dirty="0" smtClean="0">
                          <a:ln w="19050" cmpd="sng">
                            <a:solidFill>
                              <a:srgbClr val="E50050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 P丸ゴシック体E" pitchFamily="50" charset="-128"/>
                          <a:ea typeface="AR P丸ゴシック体E" pitchFamily="50" charset="-128"/>
                        </a:rPr>
                        <a:t>　　　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pSp>
        <p:nvGrpSpPr>
          <p:cNvPr id="34" name="グループ化 33"/>
          <p:cNvGrpSpPr/>
          <p:nvPr/>
        </p:nvGrpSpPr>
        <p:grpSpPr>
          <a:xfrm>
            <a:off x="1318199" y="9667180"/>
            <a:ext cx="4926451" cy="694555"/>
            <a:chOff x="417063" y="5962815"/>
            <a:chExt cx="4926451" cy="694555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417063" y="5962815"/>
              <a:ext cx="1709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1800" b="1" dirty="0" smtClean="0">
                  <a:solidFill>
                    <a:srgbClr val="E50050"/>
                  </a:solidFill>
                  <a:latin typeface="HG丸ｺﾞｼｯｸM-PRO" pitchFamily="50" charset="-128"/>
                  <a:ea typeface="HG丸ｺﾞｼｯｸM-PRO" pitchFamily="50" charset="-128"/>
                </a:rPr>
                <a:t>お問合わせ</a:t>
              </a:r>
              <a:endParaRPr kumimoji="1" lang="ja-JP" altLang="en-US" sz="1800" b="1" dirty="0">
                <a:solidFill>
                  <a:srgbClr val="E5005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664461" y="5964043"/>
              <a:ext cx="36790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千葉県地域統括相談支援センター</a:t>
              </a:r>
              <a:endParaRPr kumimoji="1"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079295" y="6304901"/>
              <a:ext cx="3594929" cy="352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300"/>
                </a:lnSpc>
              </a:pPr>
              <a:r>
                <a:rPr lang="en-US" altLang="ja-JP" sz="1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043-264-5431(</a:t>
              </a:r>
              <a:r>
                <a:rPr lang="ja-JP" altLang="en-US" sz="1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内線</a:t>
              </a:r>
              <a:r>
                <a:rPr lang="en-US" altLang="ja-JP" sz="1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2530)</a:t>
              </a:r>
              <a:endParaRPr lang="en-US" altLang="ja-JP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900311" y="3474492"/>
            <a:ext cx="5832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ピア・サポーターズサロンちばは、がん</a:t>
            </a:r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経験者であるピア</a:t>
            </a:r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・サポーターが「仲間」として患者さんやご家族の悩みを聞いたり</a:t>
            </a:r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kumimoji="1" lang="en-US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</a:t>
            </a:r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をお話しする場です</a:t>
            </a:r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少人数</a:t>
            </a:r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でのお話ができるので</a:t>
            </a:r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kumimoji="1" lang="en-US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話しやすい</a:t>
            </a:r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雰囲気です。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08839" y="5418708"/>
            <a:ext cx="6512152" cy="1595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28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2629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 催 日 ：平成</a:t>
            </a:r>
            <a:r>
              <a:rPr kumimoji="1" lang="en-US" altLang="ja-JP" sz="28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2629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kumimoji="1" lang="ja-JP" altLang="en-US" sz="28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2629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2800" b="1" dirty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2629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2629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28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2629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kumimoji="1" lang="ja-JP" altLang="en-US" sz="28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2629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endParaRPr kumimoji="1" lang="en-US" altLang="ja-JP" sz="2800" b="1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rgbClr val="26299A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28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2629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開催場所：千葉県がんセンター </a:t>
            </a:r>
            <a:r>
              <a:rPr kumimoji="1" lang="ja-JP" altLang="en-US" sz="2800" b="1" dirty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2629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研修室</a:t>
            </a:r>
            <a:endParaRPr kumimoji="1" lang="en-US" altLang="ja-JP" sz="2800" b="1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rgbClr val="26299A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l" defTabSz="995690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2629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    </a:t>
            </a:r>
            <a:r>
              <a:rPr kumimoji="1" lang="ja-JP" alt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千葉市</a:t>
            </a:r>
            <a:r>
              <a:rPr kumimoji="1"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中央区仁戸名町</a:t>
            </a:r>
            <a:r>
              <a:rPr kumimoji="1" lang="en-US" altLang="ja-JP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666-2</a:t>
            </a:r>
          </a:p>
          <a:p>
            <a:pPr lvl="0" defTabSz="995690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JR</a:t>
            </a:r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千葉駅からバスで約</a:t>
            </a:r>
            <a:r>
              <a:rPr kumimoji="1"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５分</a:t>
            </a:r>
            <a:r>
              <a:rPr kumimoji="1" lang="ja-JP" alt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043-264-5431</a:t>
            </a:r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（当日のみ）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28" name="表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600025"/>
              </p:ext>
            </p:extLst>
          </p:nvPr>
        </p:nvGraphicFramePr>
        <p:xfrm>
          <a:off x="527597" y="7074892"/>
          <a:ext cx="6459729" cy="252502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47361"/>
                <a:gridCol w="3312368"/>
              </a:tblGrid>
              <a:tr h="43158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当日参加予定のピア・サポーターの略歴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（事情により変更となる場合がありますので、ご了承ください）</a:t>
                      </a:r>
                    </a:p>
                  </a:txBody>
                  <a:tcPr marT="49530" marB="49530" anchor="ctr">
                    <a:solidFill>
                      <a:srgbClr val="088AD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 smtClean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9530" marB="4953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932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乳がんで手術と抗がん剤治療を経験した「仲間」です。</a:t>
                      </a:r>
                    </a:p>
                  </a:txBody>
                  <a:tcPr marT="49530" marB="495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丸ゴシック体M" panose="020B0609010101010101" pitchFamily="49" charset="-128"/>
                          <a:ea typeface="AR丸ゴシック体M" panose="020B0609010101010101" pitchFamily="49" charset="-128"/>
                        </a:rPr>
                        <a:t>胃がんと卵巣がんで手術・抗がん剤治療経験があります。現在は、元気に数カ所でボランティア活動中。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41788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胃がんで手術をしました。仲間としていろいろ話をしましょう。</a:t>
                      </a:r>
                    </a:p>
                  </a:txBody>
                  <a:tcPr marT="49530" marB="495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乳がんで術後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年経過。現在は週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日の仕事と趣味を楽しんでいます。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月のみ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</a:p>
                  </a:txBody>
                  <a:tcPr marT="49530" marB="49530" anchor="ctr">
                    <a:solidFill>
                      <a:schemeClr val="bg1"/>
                    </a:solidFill>
                  </a:tcPr>
                </a:tc>
              </a:tr>
              <a:tr h="58230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大腸がんと乳がんを経験後、気持ちを言葉にする大切さ、話を聴く意味を知りました。</a:t>
                      </a:r>
                    </a:p>
                  </a:txBody>
                  <a:tcPr marT="49530" marB="495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乳がんと肺がんで手術・抗がん剤・放射線治療を経験。リンパ浮腫のケアや再発後も元気に活動していることを伝えたい。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月のみ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</a:p>
                  </a:txBody>
                  <a:tcPr marT="49530" marB="49530" anchor="ctr">
                    <a:solidFill>
                      <a:schemeClr val="bg1"/>
                    </a:solidFill>
                  </a:tcPr>
                </a:tc>
              </a:tr>
              <a:tr h="383807">
                <a:tc gridSpan="2">
                  <a:txBody>
                    <a:bodyPr/>
                    <a:lstStyle/>
                    <a:p>
                      <a:pPr marL="0" marR="0" indent="0" algn="l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その他、胃がん、子宮がん、大腸がん、咽頭がん等の経験者も参加予定です。</a:t>
                      </a:r>
                    </a:p>
                  </a:txBody>
                  <a:tcPr marT="49530" marB="4953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9530" marB="4953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rtificate for administrative professional">
  <a:themeElements>
    <a:clrScheme name="AdminProCert3_TP01192486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AdminProCert3_TP01192486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5001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5001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AdminProCert3_TP01192486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ProCert3_TP0119248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ProCert3_TP01192486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Certificate for administrative professional</Template>
  <TotalTime>4600</TotalTime>
  <Words>296</Words>
  <Application>Microsoft Office PowerPoint</Application>
  <PresentationFormat>ユーザー設定</PresentationFormat>
  <Paragraphs>38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Certificate for administrative professional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がん経験者が患者さんやご家族の悩みを 聞いたり、体験談をお話する時間です。  3月17日（木）　10時～15時 がんセンター内1階売店奥の会議室にて</dc:title>
  <dc:creator>看護_2</dc:creator>
  <cp:lastModifiedBy>下坊</cp:lastModifiedBy>
  <cp:revision>228</cp:revision>
  <cp:lastPrinted>2014-05-07T07:44:30Z</cp:lastPrinted>
  <dcterms:created xsi:type="dcterms:W3CDTF">2011-02-24T01:50:24Z</dcterms:created>
  <dcterms:modified xsi:type="dcterms:W3CDTF">2014-05-08T05:33:51Z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TC011924861041</vt:lpwstr>
  </property>
</Properties>
</file>